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5" r:id="rId5"/>
    <p:sldId id="273" r:id="rId6"/>
    <p:sldId id="275" r:id="rId7"/>
    <p:sldId id="262" r:id="rId8"/>
    <p:sldId id="260" r:id="rId9"/>
    <p:sldId id="261" r:id="rId10"/>
    <p:sldId id="263" r:id="rId11"/>
    <p:sldId id="264" r:id="rId12"/>
    <p:sldId id="278" r:id="rId13"/>
    <p:sldId id="277" r:id="rId14"/>
    <p:sldId id="279" r:id="rId15"/>
    <p:sldId id="280" r:id="rId16"/>
    <p:sldId id="282" r:id="rId17"/>
    <p:sldId id="281" r:id="rId18"/>
    <p:sldId id="283" r:id="rId19"/>
    <p:sldId id="284" r:id="rId20"/>
    <p:sldId id="285" r:id="rId21"/>
    <p:sldId id="25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6950"/>
          </a:xfrm>
        </p:spPr>
        <p:txBody>
          <a:bodyPr/>
          <a:lstStyle/>
          <a:p>
            <a:r>
              <a:rPr lang="ru-RU" b="1" dirty="0" smtClean="0"/>
              <a:t>Роль отца в воспитании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5229200"/>
            <a:ext cx="4032448" cy="13722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Подготовила</a:t>
            </a:r>
          </a:p>
          <a:p>
            <a:pPr marL="0" indent="0" algn="ctr">
              <a:buNone/>
            </a:pPr>
            <a:r>
              <a:rPr lang="ru-RU" sz="2000" dirty="0"/>
              <a:t>п</a:t>
            </a:r>
            <a:r>
              <a:rPr lang="ru-RU" sz="2000" dirty="0" smtClean="0"/>
              <a:t>едагог-психолог МБОУ СОШ № 33</a:t>
            </a:r>
          </a:p>
          <a:p>
            <a:pPr marL="0" indent="0" algn="ctr">
              <a:buNone/>
            </a:pPr>
            <a:r>
              <a:rPr lang="ru-RU" sz="2000" dirty="0" smtClean="0"/>
              <a:t>Воскобойникова О.В.</a:t>
            </a:r>
          </a:p>
        </p:txBody>
      </p:sp>
      <p:pic>
        <p:nvPicPr>
          <p:cNvPr id="1026" name="Picture 2" descr="http://player.myshared.ru/70387/data/images/img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196752"/>
            <a:ext cx="5825883" cy="4176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836712"/>
            <a:ext cx="5616624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Если отец всегда нетерпелив и раздражителен по отношению к ребенку, мальчик будет испытывать неловкость не только в его обществе, но и среди других мужчин и мальчиков. Такой мальчик потянется ближе к матери и воспримет ее манеры и интересы. </a:t>
            </a:r>
            <a:endParaRPr lang="ru-RU" dirty="0"/>
          </a:p>
        </p:txBody>
      </p:sp>
      <p:pic>
        <p:nvPicPr>
          <p:cNvPr id="4" name="Picture 2" descr="http://player.myshared.ru/350578/data/images/img10.jpg"/>
          <p:cNvPicPr>
            <a:picLocks noChangeAspect="1" noChangeArrowheads="1"/>
          </p:cNvPicPr>
          <p:nvPr/>
        </p:nvPicPr>
        <p:blipFill rotWithShape="1">
          <a:blip r:embed="rId2"/>
          <a:srcRect l="59306"/>
          <a:stretch/>
        </p:blipFill>
        <p:spPr bwMode="auto">
          <a:xfrm>
            <a:off x="467544" y="980728"/>
            <a:ext cx="2376264" cy="4265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Девочке тоже нужны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дружеские </a:t>
            </a:r>
            <a:r>
              <a:rPr lang="ru-RU" dirty="0" smtClean="0"/>
              <a:t>отношения с отцом </a:t>
            </a:r>
            <a:endParaRPr lang="ru-RU" dirty="0"/>
          </a:p>
        </p:txBody>
      </p:sp>
      <p:pic>
        <p:nvPicPr>
          <p:cNvPr id="4" name="Picture 2" descr="http://player.myshared.ru/350578/data/images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628800"/>
            <a:ext cx="6713916" cy="5035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Отцы глазами детей… </a:t>
            </a:r>
            <a:endParaRPr lang="ru-RU" sz="5400" dirty="0" smtClean="0"/>
          </a:p>
          <a:p>
            <a:pPr marL="0" indent="0" algn="ctr">
              <a:buNone/>
            </a:pPr>
            <a:r>
              <a:rPr lang="ru-RU" u="sng" dirty="0" smtClean="0"/>
              <a:t>Тип </a:t>
            </a:r>
            <a:r>
              <a:rPr lang="ru-RU" u="sng" dirty="0" smtClean="0"/>
              <a:t>1. Папа под </a:t>
            </a:r>
            <a:r>
              <a:rPr lang="ru-RU" u="sng" dirty="0" smtClean="0"/>
              <a:t>каблуком </a:t>
            </a:r>
          </a:p>
          <a:p>
            <a:pPr marL="0" indent="0" algn="just">
              <a:buNone/>
            </a:pPr>
            <a:r>
              <a:rPr lang="ru-RU" dirty="0" smtClean="0"/>
              <a:t>Правом </a:t>
            </a:r>
            <a:r>
              <a:rPr lang="ru-RU" dirty="0" smtClean="0"/>
              <a:t>голоса в таких семьях обладает не супруг, а его жена. Правом голоса в таких семьях обладает не супруг, а его жена. В глазах ребенка, папа - сам ребенок, поскольку мама всегда говорит ему, что нужно </a:t>
            </a:r>
            <a:r>
              <a:rPr lang="ru-RU" dirty="0" smtClean="0"/>
              <a:t>делать. </a:t>
            </a:r>
            <a:r>
              <a:rPr lang="ru-RU" dirty="0" smtClean="0"/>
              <a:t>В глазах ребенка, папа - сам ребенок, поскольку мама всегда говорит ему,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что </a:t>
            </a:r>
            <a:r>
              <a:rPr lang="ru-RU" dirty="0" smtClean="0"/>
              <a:t>нужно </a:t>
            </a:r>
            <a:r>
              <a:rPr lang="ru-RU" dirty="0" smtClean="0"/>
              <a:t>делать.</a:t>
            </a:r>
            <a:endParaRPr lang="ru-RU" dirty="0"/>
          </a:p>
        </p:txBody>
      </p:sp>
      <p:pic>
        <p:nvPicPr>
          <p:cNvPr id="34818" name="Picture 2" descr="http://player.myshared.ru/350578/data/images/img8.jpg"/>
          <p:cNvPicPr>
            <a:picLocks noChangeAspect="1" noChangeArrowheads="1"/>
          </p:cNvPicPr>
          <p:nvPr/>
        </p:nvPicPr>
        <p:blipFill rotWithShape="1">
          <a:blip r:embed="rId2"/>
          <a:srcRect l="10412" r="2058"/>
          <a:stretch/>
        </p:blipFill>
        <p:spPr bwMode="auto">
          <a:xfrm>
            <a:off x="3851920" y="4797152"/>
            <a:ext cx="3528392" cy="1799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4126"/>
            <a:ext cx="8229600" cy="263512"/>
          </a:xfrm>
        </p:spPr>
        <p:txBody>
          <a:bodyPr>
            <a:noAutofit/>
          </a:bodyPr>
          <a:lstStyle/>
          <a:p>
            <a:r>
              <a:rPr lang="ru-RU" sz="3200" u="sng" dirty="0" smtClean="0"/>
              <a:t>Тип 2. Папа – </a:t>
            </a:r>
            <a:r>
              <a:rPr lang="ru-RU" sz="3200" u="sng" dirty="0" smtClean="0"/>
              <a:t>клоун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 smtClean="0"/>
              <a:t>Родитель этой группы ждет не дождется конца недели, стремясь поиграть с ребенком во все игры, которые тому </a:t>
            </a:r>
            <a:r>
              <a:rPr lang="ru-RU" sz="3200" dirty="0" smtClean="0"/>
              <a:t>нравятся.</a:t>
            </a:r>
            <a:endParaRPr lang="ru-RU" sz="3200" dirty="0"/>
          </a:p>
        </p:txBody>
      </p:sp>
      <p:pic>
        <p:nvPicPr>
          <p:cNvPr id="35842" name="Picture 2" descr="http://player.myshared.ru/350578/data/images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2420888"/>
            <a:ext cx="6120680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351304" cy="346050"/>
          </a:xfrm>
        </p:spPr>
        <p:txBody>
          <a:bodyPr>
            <a:noAutofit/>
          </a:bodyPr>
          <a:lstStyle/>
          <a:p>
            <a:r>
              <a:rPr lang="ru-RU" sz="3300" u="sng" dirty="0" smtClean="0"/>
              <a:t>Тип 3. Отец вне </a:t>
            </a:r>
            <a:r>
              <a:rPr lang="ru-RU" sz="3300" u="sng" dirty="0" smtClean="0"/>
              <a:t>семьи</a:t>
            </a:r>
            <a:br>
              <a:rPr lang="ru-RU" sz="3300" u="sng" dirty="0" smtClean="0"/>
            </a:br>
            <a:r>
              <a:rPr lang="ru-RU" sz="3300" dirty="0" smtClean="0"/>
              <a:t> </a:t>
            </a:r>
            <a:r>
              <a:rPr lang="ru-RU" sz="3300" dirty="0" smtClean="0"/>
              <a:t>В эту группу входят разведенные мужчины, которые могут встречаться с детьми лишь в выходные дни или еще реже. Если у отца и ребенка нет постоянных общих интенсивных впечатлений, они становятся чужими друг для друга.</a:t>
            </a:r>
            <a:endParaRPr lang="ru-RU" sz="3300" dirty="0"/>
          </a:p>
        </p:txBody>
      </p:sp>
      <p:pic>
        <p:nvPicPr>
          <p:cNvPr id="36866" name="Picture 2" descr="http://player.myshared.ru/350578/data/images/img10.jpg"/>
          <p:cNvPicPr>
            <a:picLocks noChangeAspect="1" noChangeArrowheads="1"/>
          </p:cNvPicPr>
          <p:nvPr/>
        </p:nvPicPr>
        <p:blipFill rotWithShape="1">
          <a:blip r:embed="rId2"/>
          <a:srcRect l="19379" r="6984"/>
          <a:stretch/>
        </p:blipFill>
        <p:spPr bwMode="auto">
          <a:xfrm>
            <a:off x="3491068" y="4221088"/>
            <a:ext cx="2304256" cy="2285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39" y="148478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u="sng" dirty="0" smtClean="0"/>
              <a:t>Тип 4. Отец у телевизора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Это тип отцов, которые, вернувшись с работы, тут же садятся к телевизору или утыкаются в газету. Подобное поведение главы семейства ущемляет самоуважение детей, их достоинство, поскольку они прекрасно чувствуют, что меньше значат для отца, чем газета или </a:t>
            </a:r>
            <a:r>
              <a:rPr lang="ru-RU" sz="3200" dirty="0" smtClean="0"/>
              <a:t>телевизор.</a:t>
            </a:r>
            <a:endParaRPr lang="ru-RU" sz="3200" dirty="0"/>
          </a:p>
        </p:txBody>
      </p:sp>
      <p:pic>
        <p:nvPicPr>
          <p:cNvPr id="37890" name="Picture 2" descr="http://player.myshared.ru/350578/data/images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7039" y="4005064"/>
            <a:ext cx="3600400" cy="2700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layer.myshared.ru/350578/data/images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3869755"/>
            <a:ext cx="3510020" cy="26325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330325"/>
            <a:ext cx="84249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 smtClean="0"/>
              <a:t>Тип 5. Отец - </a:t>
            </a:r>
            <a:r>
              <a:rPr lang="ru-RU" sz="3200" u="sng" dirty="0" err="1" smtClean="0"/>
              <a:t>гиперопека</a:t>
            </a:r>
            <a:r>
              <a:rPr lang="ru-RU" sz="3200" u="sng" dirty="0" smtClean="0"/>
              <a:t> </a:t>
            </a:r>
          </a:p>
          <a:p>
            <a:pPr algn="just"/>
            <a:r>
              <a:rPr lang="ru-RU" sz="3200" dirty="0" smtClean="0"/>
              <a:t>Такие </a:t>
            </a:r>
            <a:r>
              <a:rPr lang="ru-RU" sz="3200" dirty="0" smtClean="0"/>
              <a:t>отцы готовы пойти ради детей на все, главное, чтобы у их отпрысков не было никаких проблем. Не бойтесь потерять любовь детей. Надо уметь сказать "нет", так как ребенок должен научиться чувствовать ответственность за совершенные им поступки. </a:t>
            </a:r>
            <a:endParaRPr lang="ru-RU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u="sng" dirty="0" smtClean="0"/>
              <a:t>Тип 6. Отец - </a:t>
            </a:r>
            <a:r>
              <a:rPr lang="ru-RU" u="sng" dirty="0" smtClean="0"/>
              <a:t>трудяга </a:t>
            </a:r>
          </a:p>
          <a:p>
            <a:pPr marL="0" indent="0" algn="ctr">
              <a:buNone/>
            </a:pPr>
            <a:r>
              <a:rPr lang="ru-RU" dirty="0" smtClean="0"/>
              <a:t>Родитель </a:t>
            </a:r>
            <a:r>
              <a:rPr lang="ru-RU" dirty="0" smtClean="0"/>
              <a:t>проводит много времени вдали от семьи, часто находится в разъездах, на работе. Редкое и несистематическое пребывание отца в кругу семьи дети воспринимают болезненно, поскольку общение с ним просто необходимо. Если Вы в отъезде, старайтесь поддерживать связь с детьми, например, по телефону. После возвращения из поездки расскажите детям, какие вопросы вы решали вдали от дома. Однако никогда не навязывайте себя детям, лучше подождите, пока они сами проявят интерес к вашим служебным делам.</a:t>
            </a:r>
            <a:endParaRPr lang="ru-RU" dirty="0"/>
          </a:p>
        </p:txBody>
      </p:sp>
      <p:pic>
        <p:nvPicPr>
          <p:cNvPr id="39938" name="Picture 2" descr="http://player.myshared.ru/350578/data/images/img13.jpg"/>
          <p:cNvPicPr>
            <a:picLocks noChangeAspect="1" noChangeArrowheads="1"/>
          </p:cNvPicPr>
          <p:nvPr/>
        </p:nvPicPr>
        <p:blipFill rotWithShape="1">
          <a:blip r:embed="rId2"/>
          <a:srcRect t="15805"/>
          <a:stretch/>
        </p:blipFill>
        <p:spPr bwMode="auto">
          <a:xfrm>
            <a:off x="2627784" y="4509120"/>
            <a:ext cx="3960440" cy="2195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1" y="116632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/>
              <a:t>Тип 7. </a:t>
            </a:r>
            <a:r>
              <a:rPr lang="ru-RU" sz="2400" u="sng" dirty="0" err="1" smtClean="0"/>
              <a:t>Суперотец</a:t>
            </a:r>
            <a:r>
              <a:rPr lang="ru-RU" sz="2400" u="sng" dirty="0" smtClean="0"/>
              <a:t> </a:t>
            </a:r>
          </a:p>
          <a:p>
            <a:pPr algn="ctr"/>
            <a:r>
              <a:rPr lang="ru-RU" sz="2400" dirty="0" smtClean="0"/>
              <a:t>Такой </a:t>
            </a:r>
            <a:r>
              <a:rPr lang="ru-RU" sz="2400" dirty="0" smtClean="0"/>
              <a:t>отец всегда находится в распоряжении детей, когда в этом есть необходимость. Он со всей серьезностью относится к воспитанию детей, у которых есть мечты, желания и чувство ответственности. Дети верят в него и знают, что всегда могут рассчитывать на поддержку отца, которая вселяет в них уверенность. Они рады тому, что отец воспринимает их как взрослых. Оставайтесь таким, какой вы есть, поскольку такие родители - явление крайне </a:t>
            </a:r>
            <a:r>
              <a:rPr lang="ru-RU" sz="2400" dirty="0" smtClean="0"/>
              <a:t>редкое.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32952"/>
            <a:ext cx="4286208" cy="31092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4625"/>
            <a:ext cx="8229600" cy="3312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u="sng" dirty="0" smtClean="0"/>
              <a:t>Тип 8. Папа - </a:t>
            </a:r>
            <a:r>
              <a:rPr lang="ru-RU" u="sng" dirty="0" smtClean="0"/>
              <a:t>товарищ </a:t>
            </a:r>
          </a:p>
          <a:p>
            <a:pPr marL="0" indent="0" algn="ctr">
              <a:buNone/>
            </a:pPr>
            <a:r>
              <a:rPr lang="ru-RU" sz="2800" dirty="0" smtClean="0"/>
              <a:t>Вы </a:t>
            </a:r>
            <a:r>
              <a:rPr lang="ru-RU" sz="2800" dirty="0" smtClean="0"/>
              <a:t>систематически ходите с детьми на футбол, в кинотеатр, вместе мастерите. Без вас в семье ничего не предпринимают. Естественно, дети рады совместным программам, счастливы и горды тем, что папа может находиться рядом.</a:t>
            </a:r>
            <a:endParaRPr lang="ru-RU" sz="2800" dirty="0"/>
          </a:p>
        </p:txBody>
      </p:sp>
      <p:pic>
        <p:nvPicPr>
          <p:cNvPr id="43010" name="Picture 2" descr="http://player.myshared.ru/350578/data/images/img15.jpg"/>
          <p:cNvPicPr>
            <a:picLocks noChangeAspect="1" noChangeArrowheads="1"/>
          </p:cNvPicPr>
          <p:nvPr/>
        </p:nvPicPr>
        <p:blipFill rotWithShape="1">
          <a:blip r:embed="rId2"/>
          <a:srcRect t="12534"/>
          <a:stretch/>
        </p:blipFill>
        <p:spPr bwMode="auto">
          <a:xfrm>
            <a:off x="2504906" y="2996952"/>
            <a:ext cx="4154876" cy="3535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85044"/>
            <a:ext cx="6120680" cy="2592288"/>
          </a:xfrm>
        </p:spPr>
        <p:txBody>
          <a:bodyPr>
            <a:noAutofit/>
          </a:bodyPr>
          <a:lstStyle/>
          <a:p>
            <a:pPr algn="l"/>
            <a:r>
              <a:rPr lang="ru-RU" sz="3200" i="1" dirty="0" smtClean="0"/>
              <a:t>«Не надобно другого </a:t>
            </a:r>
            <a:br>
              <a:rPr lang="ru-RU" sz="3200" i="1" dirty="0" smtClean="0"/>
            </a:br>
            <a:r>
              <a:rPr lang="ru-RU" sz="3200" i="1" dirty="0"/>
              <a:t>	</a:t>
            </a:r>
            <a:r>
              <a:rPr lang="ru-RU" sz="3200" i="1" dirty="0"/>
              <a:t>	</a:t>
            </a:r>
            <a:r>
              <a:rPr lang="ru-RU" sz="3200" i="1" dirty="0" smtClean="0"/>
              <a:t>	</a:t>
            </a:r>
            <a:r>
              <a:rPr lang="ru-RU" sz="3200" i="1" dirty="0" smtClean="0"/>
              <a:t>образца</a:t>
            </a:r>
            <a:r>
              <a:rPr lang="ru-RU" sz="3200" i="1" dirty="0" smtClean="0"/>
              <a:t>,</a:t>
            </a:r>
            <a:br>
              <a:rPr lang="ru-RU" sz="3200" i="1" dirty="0" smtClean="0"/>
            </a:br>
            <a:r>
              <a:rPr lang="ru-RU" sz="3200" i="1" dirty="0" smtClean="0"/>
              <a:t>Когда в глазах </a:t>
            </a:r>
            <a:br>
              <a:rPr lang="ru-RU" sz="3200" i="1" dirty="0" smtClean="0"/>
            </a:br>
            <a:r>
              <a:rPr lang="ru-RU" sz="3200" i="1" dirty="0"/>
              <a:t>	</a:t>
            </a:r>
            <a:r>
              <a:rPr lang="ru-RU" sz="3200" i="1" dirty="0" smtClean="0"/>
              <a:t>	пример отца».</a:t>
            </a:r>
            <a:br>
              <a:rPr lang="ru-RU" sz="3200" i="1" dirty="0" smtClean="0"/>
            </a:br>
            <a:r>
              <a:rPr lang="ru-RU" sz="3200" i="1" dirty="0" smtClean="0"/>
              <a:t>		А.С. Грибоедов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Picture 2" descr="http://presentacid.ru/thumbs/a6/a66b652677f9c3961517d6ca90d.jpg"/>
          <p:cNvPicPr>
            <a:picLocks noChangeAspect="1" noChangeArrowheads="1"/>
          </p:cNvPicPr>
          <p:nvPr/>
        </p:nvPicPr>
        <p:blipFill rotWithShape="1">
          <a:blip r:embed="rId2"/>
          <a:srcRect l="32287" t="9450" r="32276" b="38051"/>
          <a:stretch/>
        </p:blipFill>
        <p:spPr bwMode="auto">
          <a:xfrm>
            <a:off x="5364088" y="0"/>
            <a:ext cx="3779912" cy="4199902"/>
          </a:xfrm>
          <a:prstGeom prst="rect">
            <a:avLst/>
          </a:prstGeom>
          <a:noFill/>
        </p:spPr>
      </p:pic>
      <p:pic>
        <p:nvPicPr>
          <p:cNvPr id="5" name="Picture 2" descr="http://rpp.nashaucheba.ru/pars_docs/refs/163/162026/img14.jpg"/>
          <p:cNvPicPr>
            <a:picLocks noChangeAspect="1" noChangeArrowheads="1"/>
          </p:cNvPicPr>
          <p:nvPr/>
        </p:nvPicPr>
        <p:blipFill rotWithShape="1">
          <a:blip r:embed="rId3"/>
          <a:srcRect l="6615" t="46620" r="55586" b="13060"/>
          <a:stretch/>
        </p:blipFill>
        <p:spPr bwMode="auto">
          <a:xfrm>
            <a:off x="79106" y="3252978"/>
            <a:ext cx="4132853" cy="330628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4202583"/>
            <a:ext cx="6624736" cy="1637366"/>
          </a:xfrm>
        </p:spPr>
        <p:txBody>
          <a:bodyPr>
            <a:noAutofit/>
          </a:bodyPr>
          <a:lstStyle/>
          <a:p>
            <a:pPr marL="457200" lvl="1" indent="0" algn="r">
              <a:buNone/>
            </a:pPr>
            <a:r>
              <a:rPr lang="ru-RU" sz="3200" i="1" dirty="0" smtClean="0"/>
              <a:t>«Как можно больше уважения к ребёнку, как можно больше требования к нему» </a:t>
            </a:r>
            <a:endParaRPr lang="ru-RU" sz="3200" i="1" dirty="0"/>
          </a:p>
          <a:p>
            <a:pPr marL="457200" lvl="1" indent="0" algn="r">
              <a:buNone/>
            </a:pPr>
            <a:r>
              <a:rPr lang="ru-RU" sz="3200" i="1" dirty="0" smtClean="0"/>
              <a:t>А.С</a:t>
            </a:r>
            <a:r>
              <a:rPr lang="ru-RU" sz="3200" i="1" dirty="0" smtClean="0"/>
              <a:t>. Макаренко </a:t>
            </a:r>
            <a:endParaRPr lang="ru-RU" sz="3200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350578/data/images/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990" y="3068960"/>
            <a:ext cx="4766058" cy="3574544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116632"/>
            <a:ext cx="4248472" cy="28504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Если валит усталость с ног </a:t>
            </a:r>
          </a:p>
          <a:p>
            <a:pPr marL="0" indent="0" algn="ctr">
              <a:buNone/>
            </a:pPr>
            <a:r>
              <a:rPr lang="ru-RU" dirty="0" smtClean="0"/>
              <a:t>Совладать с нею нету мочи, </a:t>
            </a:r>
          </a:p>
          <a:p>
            <a:pPr marL="0" indent="0" algn="ctr">
              <a:buNone/>
            </a:pPr>
            <a:r>
              <a:rPr lang="ru-RU" dirty="0" smtClean="0"/>
              <a:t>Ну а к Вам подойдет сынок </a:t>
            </a:r>
          </a:p>
          <a:p>
            <a:pPr marL="0" indent="0" algn="ctr">
              <a:buNone/>
            </a:pPr>
            <a:r>
              <a:rPr lang="ru-RU" dirty="0" smtClean="0"/>
              <a:t>Или руки протянет дочка. </a:t>
            </a:r>
          </a:p>
          <a:p>
            <a:pPr marL="0" indent="0" algn="ctr">
              <a:buNone/>
            </a:pPr>
            <a:r>
              <a:rPr lang="ru-RU" dirty="0" smtClean="0"/>
              <a:t>Обнимите покрепче их, </a:t>
            </a:r>
          </a:p>
          <a:p>
            <a:pPr marL="0" indent="0" algn="ctr">
              <a:buNone/>
            </a:pPr>
            <a:r>
              <a:rPr lang="ru-RU" dirty="0" smtClean="0"/>
              <a:t>Детской ласкою дорожите </a:t>
            </a:r>
          </a:p>
          <a:p>
            <a:pPr marL="0" indent="0" algn="ctr">
              <a:buNone/>
            </a:pPr>
            <a:r>
              <a:rPr lang="ru-RU" dirty="0" smtClean="0"/>
              <a:t>Это счастья короткий миг, </a:t>
            </a:r>
          </a:p>
          <a:p>
            <a:pPr marL="0" indent="0" algn="ctr">
              <a:buNone/>
            </a:pPr>
            <a:r>
              <a:rPr lang="ru-RU" dirty="0" smtClean="0"/>
              <a:t>Быть счастливыми поспешите.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88"/>
          <a:stretch/>
        </p:blipFill>
        <p:spPr>
          <a:xfrm>
            <a:off x="4716016" y="114673"/>
            <a:ext cx="4236651" cy="3092918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148064" y="3207591"/>
            <a:ext cx="3746124" cy="2968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dirty="0" smtClean="0"/>
              <a:t>Берегите своих детей, </a:t>
            </a:r>
          </a:p>
          <a:p>
            <a:pPr marL="0" indent="0" algn="ctr">
              <a:buNone/>
            </a:pPr>
            <a:r>
              <a:rPr lang="ru-RU" sz="2200" dirty="0" smtClean="0"/>
              <a:t>Их за шалости не ругайте. </a:t>
            </a:r>
          </a:p>
          <a:p>
            <a:pPr marL="0" indent="0" algn="ctr">
              <a:buNone/>
            </a:pPr>
            <a:r>
              <a:rPr lang="ru-RU" sz="2200" dirty="0" smtClean="0"/>
              <a:t>Зло своих неудачных дней </a:t>
            </a:r>
          </a:p>
          <a:p>
            <a:pPr marL="0" indent="0" algn="ctr">
              <a:buNone/>
            </a:pPr>
            <a:r>
              <a:rPr lang="ru-RU" sz="2200" dirty="0" smtClean="0"/>
              <a:t>Никогда на них не срывайте. </a:t>
            </a:r>
          </a:p>
          <a:p>
            <a:pPr marL="0" indent="0" algn="ctr">
              <a:buNone/>
            </a:pPr>
            <a:r>
              <a:rPr lang="ru-RU" sz="2200" dirty="0" smtClean="0"/>
              <a:t>Не сердитесь на них всерьез,</a:t>
            </a:r>
          </a:p>
          <a:p>
            <a:pPr marL="0" indent="0" algn="ctr">
              <a:buNone/>
            </a:pPr>
            <a:r>
              <a:rPr lang="ru-RU" sz="2200" dirty="0" smtClean="0"/>
              <a:t> Даже если они провинились,</a:t>
            </a:r>
          </a:p>
          <a:p>
            <a:pPr marL="0" indent="0" algn="ctr">
              <a:buNone/>
            </a:pPr>
            <a:r>
              <a:rPr lang="ru-RU" sz="2200" dirty="0" smtClean="0"/>
              <a:t>Ничего нет дороже слез,</a:t>
            </a:r>
          </a:p>
          <a:p>
            <a:pPr marL="0" indent="0" algn="ctr">
              <a:buNone/>
            </a:pPr>
            <a:r>
              <a:rPr lang="ru-RU" sz="2200" dirty="0" smtClean="0"/>
              <a:t>Что с ресничек родных скатились.</a:t>
            </a:r>
            <a:endParaRPr lang="ru-RU" sz="2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992888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Желаем Вам удачи в воспитании детей, будьте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Самым Лучшим В Мире </a:t>
            </a:r>
            <a:r>
              <a:rPr lang="ru-RU" b="1" dirty="0" smtClean="0"/>
              <a:t>Папой!</a:t>
            </a:r>
            <a:endParaRPr lang="ru-RU" b="1" dirty="0"/>
          </a:p>
        </p:txBody>
      </p:sp>
      <p:pic>
        <p:nvPicPr>
          <p:cNvPr id="4" name="Picture 2" descr="http://presentaci.ru/uploads/4645_497965.jpg"/>
          <p:cNvPicPr>
            <a:picLocks noChangeAspect="1" noChangeArrowheads="1"/>
          </p:cNvPicPr>
          <p:nvPr/>
        </p:nvPicPr>
        <p:blipFill rotWithShape="1">
          <a:blip r:embed="rId2"/>
          <a:srcRect l="8574" t="2258" r="56462" b="62821"/>
          <a:stretch/>
        </p:blipFill>
        <p:spPr bwMode="auto">
          <a:xfrm>
            <a:off x="2107135" y="2564904"/>
            <a:ext cx="5001738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ndbrain.ru/wp-content/uploads/2013/12/dad-vazh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113" y="305863"/>
            <a:ext cx="2525266" cy="1899001"/>
          </a:xfrm>
          <a:prstGeom prst="rect">
            <a:avLst/>
          </a:prstGeom>
          <a:noFill/>
        </p:spPr>
      </p:pic>
      <p:pic>
        <p:nvPicPr>
          <p:cNvPr id="6" name="Picture 6" descr="http://s.rozali.com/p/t/a/tatkovcite-8661-500x3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4785277"/>
            <a:ext cx="2857500" cy="1714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36805"/>
            <a:ext cx="4752528" cy="59629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600" dirty="0" smtClean="0"/>
              <a:t>Папы разными бывают:</a:t>
            </a:r>
          </a:p>
          <a:p>
            <a:pPr marL="0" indent="0">
              <a:buNone/>
            </a:pPr>
            <a:r>
              <a:rPr lang="ru-RU" sz="4600" dirty="0" smtClean="0"/>
              <a:t>Тот молчит, а тот кричит,</a:t>
            </a:r>
          </a:p>
          <a:p>
            <a:pPr marL="0" indent="0">
              <a:buNone/>
            </a:pPr>
            <a:r>
              <a:rPr lang="ru-RU" sz="4600" dirty="0" smtClean="0"/>
              <a:t>Этот песни напевает,</a:t>
            </a:r>
          </a:p>
          <a:p>
            <a:pPr marL="0" indent="0">
              <a:buNone/>
            </a:pPr>
            <a:r>
              <a:rPr lang="ru-RU" sz="4600" dirty="0" smtClean="0"/>
              <a:t>Тот у </a:t>
            </a:r>
            <a:r>
              <a:rPr lang="ru-RU" sz="4600" dirty="0" err="1" smtClean="0"/>
              <a:t>телека</a:t>
            </a:r>
            <a:r>
              <a:rPr lang="ru-RU" sz="4600" dirty="0" smtClean="0"/>
              <a:t> торчит,</a:t>
            </a:r>
          </a:p>
          <a:p>
            <a:pPr marL="0" indent="0">
              <a:buNone/>
            </a:pPr>
            <a:r>
              <a:rPr lang="ru-RU" sz="4600" dirty="0" smtClean="0"/>
              <a:t>Этот крепко обнимает</a:t>
            </a:r>
          </a:p>
          <a:p>
            <a:pPr marL="0" indent="0">
              <a:buNone/>
            </a:pPr>
            <a:r>
              <a:rPr lang="ru-RU" sz="4600" dirty="0" smtClean="0"/>
              <a:t>Теплотою сильных рук,</a:t>
            </a:r>
          </a:p>
          <a:p>
            <a:pPr marL="0" indent="0">
              <a:buNone/>
            </a:pPr>
            <a:r>
              <a:rPr lang="ru-RU" sz="4600" dirty="0" smtClean="0"/>
              <a:t>Тот, бывает, забывает,</a:t>
            </a:r>
          </a:p>
          <a:p>
            <a:pPr marL="0" indent="0">
              <a:buNone/>
            </a:pPr>
            <a:r>
              <a:rPr lang="ru-RU" sz="4600" dirty="0" smtClean="0"/>
              <a:t>Что он сыну лучший друг.</a:t>
            </a:r>
          </a:p>
          <a:p>
            <a:pPr marL="0" indent="0">
              <a:buNone/>
            </a:pPr>
            <a:r>
              <a:rPr lang="ru-RU" sz="4600" dirty="0" smtClean="0"/>
              <a:t>Папы разными бывают…</a:t>
            </a:r>
          </a:p>
          <a:p>
            <a:pPr marL="0" indent="0">
              <a:buNone/>
            </a:pPr>
            <a:r>
              <a:rPr lang="ru-RU" sz="4600" dirty="0" smtClean="0"/>
              <a:t>И, когда проходят дни,</a:t>
            </a:r>
          </a:p>
          <a:p>
            <a:pPr marL="0" indent="0">
              <a:buNone/>
            </a:pPr>
            <a:r>
              <a:rPr lang="ru-RU" sz="4600" dirty="0" smtClean="0"/>
              <a:t>Сыновья их вырастают</a:t>
            </a:r>
          </a:p>
          <a:p>
            <a:pPr marL="0" indent="0">
              <a:buNone/>
            </a:pPr>
            <a:r>
              <a:rPr lang="ru-RU" sz="4600" dirty="0" smtClean="0"/>
              <a:t>Точка в точку, как они.</a:t>
            </a:r>
          </a:p>
          <a:p>
            <a:endParaRPr lang="ru-RU" dirty="0"/>
          </a:p>
        </p:txBody>
      </p:sp>
      <p:pic>
        <p:nvPicPr>
          <p:cNvPr id="5" name="Picture 4" descr="http://www.mamochka.kz/media.php?align=width&amp;width=260&amp;id=c07d114a1a89e942747f0f95d8958c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176" y="2330878"/>
            <a:ext cx="2548508" cy="3185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573016"/>
            <a:ext cx="8640960" cy="2952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	Когда говорим: «Семья сильна отцом», в основном подразумеваем: </a:t>
            </a:r>
          </a:p>
          <a:p>
            <a:r>
              <a:rPr lang="ru-RU" dirty="0" smtClean="0"/>
              <a:t>физическое присутствие отца в семье; </a:t>
            </a:r>
          </a:p>
          <a:p>
            <a:r>
              <a:rPr lang="ru-RU" dirty="0" smtClean="0"/>
              <a:t>активное участие в воспитании ребенка; </a:t>
            </a:r>
          </a:p>
          <a:p>
            <a:r>
              <a:rPr lang="ru-RU" dirty="0" smtClean="0"/>
              <a:t>забота о хороших взаимоотношениях в семье. </a:t>
            </a:r>
            <a:endParaRPr lang="ru-RU" dirty="0"/>
          </a:p>
        </p:txBody>
      </p:sp>
      <p:pic>
        <p:nvPicPr>
          <p:cNvPr id="4" name="Picture 2" descr="http://player.myshared.ru/350578/data/images/img0.jpg"/>
          <p:cNvPicPr>
            <a:picLocks noChangeAspect="1" noChangeArrowheads="1"/>
          </p:cNvPicPr>
          <p:nvPr/>
        </p:nvPicPr>
        <p:blipFill rotWithShape="1">
          <a:blip r:embed="rId2"/>
          <a:srcRect t="3934" b="26067"/>
          <a:stretch/>
        </p:blipFill>
        <p:spPr bwMode="auto">
          <a:xfrm>
            <a:off x="1500504" y="188640"/>
            <a:ext cx="6142992" cy="3225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717032"/>
            <a:ext cx="8784976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	Чтобы </a:t>
            </a:r>
            <a:r>
              <a:rPr lang="ru-RU" sz="2800" dirty="0" smtClean="0"/>
              <a:t>без проблем включиться в процесс воспитания, мужчинам следует помнить только одно: воспитание детей - это не только обеспечение им еды, сна и сухих штанишек. Это еще и создание новой личности, и наука общения, и ответы на многочисленные вопросы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Picture 2" descr="http://player.myshared.ru/350578/data/images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116632"/>
            <a:ext cx="482453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«У ребенка нет более сильной потребности, чем потребность в отцовской защите» </a:t>
            </a:r>
            <a:br>
              <a:rPr lang="ru-RU" dirty="0" smtClean="0"/>
            </a:br>
            <a:r>
              <a:rPr lang="ru-RU" dirty="0" smtClean="0"/>
              <a:t>				Зигмунд Фрейд</a:t>
            </a:r>
            <a:endParaRPr lang="ru-RU" dirty="0"/>
          </a:p>
        </p:txBody>
      </p:sp>
      <p:pic>
        <p:nvPicPr>
          <p:cNvPr id="33794" name="Picture 2" descr="http://player.myshared.ru/350578/data/images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0076" y="2780928"/>
            <a:ext cx="4824536" cy="3618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Какова же роль отца в семье, и в частности, в воспитании собственного ребенка? </a:t>
            </a: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93034"/>
            <a:ext cx="4950296" cy="37095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7"/>
            <a:ext cx="8229600" cy="31683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Для сына отец- образец, с которого он сознательно или несознательно копирует поведение. Отец помогает мальчику развить в себе такие мужские черты характера, как смелость, выдержка, великодушие.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81"/>
          <a:stretch/>
        </p:blipFill>
        <p:spPr>
          <a:xfrm>
            <a:off x="2555776" y="3284984"/>
            <a:ext cx="4055072" cy="32061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6632"/>
            <a:ext cx="5040560" cy="6437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Мальчик не становится мужчиной по духу только потому, что он родился с мужским телом. Он начинает чувствовать себя мужчиной и вести себя, как мужчина, благодаря способности подражать и брать пример с тех мужчин и старших мальчиков, к которым он чувствует дружеское расположение. Он не может брать пример с человека, который ему не нравится. </a:t>
            </a:r>
            <a:endParaRPr lang="ru-RU" sz="2800" dirty="0"/>
          </a:p>
        </p:txBody>
      </p:sp>
      <p:pic>
        <p:nvPicPr>
          <p:cNvPr id="4" name="Picture 2" descr="http://presentaci.ru/uploads/3734_687376.jpg"/>
          <p:cNvPicPr>
            <a:picLocks noChangeAspect="1" noChangeArrowheads="1"/>
          </p:cNvPicPr>
          <p:nvPr/>
        </p:nvPicPr>
        <p:blipFill rotWithShape="1">
          <a:blip r:embed="rId2"/>
          <a:srcRect l="30663" t="26733" r="31599" b="5653"/>
          <a:stretch/>
        </p:blipFill>
        <p:spPr bwMode="auto">
          <a:xfrm>
            <a:off x="5580112" y="1052736"/>
            <a:ext cx="3312369" cy="4450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720</Words>
  <Application>Microsoft Office PowerPoint</Application>
  <PresentationFormat>Экран (4:3)</PresentationFormat>
  <Paragraphs>63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Роль отца в воспитании детей</vt:lpstr>
      <vt:lpstr>«Не надобно другого     образца, Когда в глазах    пример отца».   А.С. Грибоедов  </vt:lpstr>
      <vt:lpstr>Презентация PowerPoint</vt:lpstr>
      <vt:lpstr>Презентация PowerPoint</vt:lpstr>
      <vt:lpstr>Презентация PowerPoint</vt:lpstr>
      <vt:lpstr>«У ребенка нет более сильной потребности, чем потребность в отцовской защите»      Зигмунд Фрейд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 2. Папа – клоун  Родитель этой группы ждет не дождется конца недели, стремясь поиграть с ребенком во все игры, которые тому нравятся.</vt:lpstr>
      <vt:lpstr>Тип 3. Отец вне семьи  В эту группу входят разведенные мужчины, которые могут встречаться с детьми лишь в выходные дни или еще реже. Если у отца и ребенка нет постоянных общих интенсивных впечатлений, они становятся чужими друг для друга.</vt:lpstr>
      <vt:lpstr>Тип 4. Отец у телевизора  Это тип отцов, которые, вернувшись с работы, тут же садятся к телевизору или утыкаются в газету. Подобное поведение главы семейства ущемляет самоуважение детей, их достоинство, поскольку они прекрасно чувствуют, что меньше значат для отца, чем газета или телевизор.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Желаем Вам удачи в воспитании детей, будьте  Самым Лучшим В Мире Папой!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Удачи Вам в этом, будьте СамымЛучшим В Мире Папой</dc:title>
  <dc:creator>user</dc:creator>
  <cp:lastModifiedBy>User</cp:lastModifiedBy>
  <cp:revision>48</cp:revision>
  <dcterms:created xsi:type="dcterms:W3CDTF">2015-11-12T16:22:33Z</dcterms:created>
  <dcterms:modified xsi:type="dcterms:W3CDTF">2015-11-16T10:13:50Z</dcterms:modified>
</cp:coreProperties>
</file>